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39" r:id="rId2"/>
    <p:sldId id="376" r:id="rId3"/>
    <p:sldId id="345" r:id="rId4"/>
    <p:sldId id="341" r:id="rId5"/>
    <p:sldId id="378" r:id="rId6"/>
    <p:sldId id="429" r:id="rId7"/>
    <p:sldId id="430" r:id="rId8"/>
    <p:sldId id="432" r:id="rId9"/>
    <p:sldId id="433" r:id="rId10"/>
    <p:sldId id="434" r:id="rId11"/>
    <p:sldId id="435" r:id="rId12"/>
    <p:sldId id="424" r:id="rId13"/>
    <p:sldId id="346" r:id="rId14"/>
    <p:sldId id="436" r:id="rId15"/>
    <p:sldId id="282" r:id="rId16"/>
    <p:sldId id="298" r:id="rId17"/>
    <p:sldId id="437" r:id="rId18"/>
    <p:sldId id="440" r:id="rId19"/>
    <p:sldId id="370" r:id="rId20"/>
    <p:sldId id="299" r:id="rId21"/>
    <p:sldId id="439" r:id="rId22"/>
    <p:sldId id="441" r:id="rId23"/>
    <p:sldId id="438" r:id="rId24"/>
    <p:sldId id="371" r:id="rId25"/>
    <p:sldId id="442" r:id="rId26"/>
    <p:sldId id="443" r:id="rId27"/>
    <p:sldId id="303" r:id="rId28"/>
    <p:sldId id="444" r:id="rId29"/>
    <p:sldId id="446" r:id="rId30"/>
    <p:sldId id="445" r:id="rId31"/>
    <p:sldId id="302" r:id="rId32"/>
    <p:sldId id="447" r:id="rId33"/>
    <p:sldId id="448" r:id="rId34"/>
    <p:sldId id="449" r:id="rId35"/>
    <p:sldId id="347" r:id="rId36"/>
    <p:sldId id="454" r:id="rId37"/>
    <p:sldId id="451" r:id="rId38"/>
    <p:sldId id="455" r:id="rId39"/>
    <p:sldId id="311" r:id="rId40"/>
    <p:sldId id="373" r:id="rId41"/>
    <p:sldId id="457" r:id="rId42"/>
    <p:sldId id="456" r:id="rId43"/>
    <p:sldId id="375" r:id="rId44"/>
    <p:sldId id="452" r:id="rId45"/>
    <p:sldId id="453" r:id="rId46"/>
    <p:sldId id="458" r:id="rId47"/>
    <p:sldId id="316" r:id="rId48"/>
    <p:sldId id="459" r:id="rId49"/>
    <p:sldId id="31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7"/>
    <p:restoredTop sz="96197"/>
  </p:normalViewPr>
  <p:slideViewPr>
    <p:cSldViewPr snapToGrid="0" snapToObjects="1">
      <p:cViewPr varScale="1">
        <p:scale>
          <a:sx n="117" d="100"/>
          <a:sy n="117" d="100"/>
        </p:scale>
        <p:origin x="192" y="32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81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1648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dirty="0"/>
              <a:t>Commitment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5B01-79FD-0AA0-D92E-CBE69298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1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=5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34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=6&gt;5=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19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3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DB4B7B-D3D8-A82D-9845-BBD911C9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72"/>
          <a:stretch/>
        </p:blipFill>
        <p:spPr>
          <a:xfrm>
            <a:off x="2589143" y="0"/>
            <a:ext cx="7013713" cy="68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8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2B41C1-2391-EF74-2B02-547AD7DAF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63"/>
          <a:stretch/>
        </p:blipFill>
        <p:spPr>
          <a:xfrm>
            <a:off x="5189504" y="0"/>
            <a:ext cx="70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1D9F7E2-8330-34E4-F32F-1074BAAD0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45629"/>
              </p:ext>
            </p:extLst>
          </p:nvPr>
        </p:nvGraphicFramePr>
        <p:xfrm>
          <a:off x="1050851" y="1361383"/>
          <a:ext cx="10090297" cy="267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107">
                  <a:extLst>
                    <a:ext uri="{9D8B030D-6E8A-4147-A177-3AD203B41FA5}">
                      <a16:colId xmlns:a16="http://schemas.microsoft.com/office/drawing/2014/main" val="22761915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199643491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405009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38856769"/>
                    </a:ext>
                  </a:extLst>
                </a:gridCol>
              </a:tblGrid>
              <a:tr h="890268">
                <a:tc>
                  <a:txBody>
                    <a:bodyPr/>
                    <a:lstStyle/>
                    <a:p>
                      <a:pPr algn="ctr"/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22401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6809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Spend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3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03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</a:rPr>
                  <a:t>Naïve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0+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=22.5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34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Naïve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10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Naïve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22.5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657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8890DC37-47BA-1D18-9B2B-DFA5F12D3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91150"/>
              </p:ext>
            </p:extLst>
          </p:nvPr>
        </p:nvGraphicFramePr>
        <p:xfrm>
          <a:off x="1050851" y="1361383"/>
          <a:ext cx="7939567" cy="267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107">
                  <a:extLst>
                    <a:ext uri="{9D8B030D-6E8A-4147-A177-3AD203B41FA5}">
                      <a16:colId xmlns:a16="http://schemas.microsoft.com/office/drawing/2014/main" val="22761915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405009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38856769"/>
                    </a:ext>
                  </a:extLst>
                </a:gridCol>
              </a:tblGrid>
              <a:tr h="890268">
                <a:tc>
                  <a:txBody>
                    <a:bodyPr/>
                    <a:lstStyle/>
                    <a:p>
                      <a:pPr algn="ctr"/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22401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6809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Spend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3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1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DF1C604-813F-22B4-9603-62D1C25C0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39"/>
          <a:stretch/>
        </p:blipFill>
        <p:spPr>
          <a:xfrm>
            <a:off x="2606309" y="0"/>
            <a:ext cx="697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Naïve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=22.5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334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8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Naïve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22.5&lt;25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84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694B97F-5DAE-6617-21CE-838B60557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33740"/>
              </p:ext>
            </p:extLst>
          </p:nvPr>
        </p:nvGraphicFramePr>
        <p:xfrm>
          <a:off x="1050851" y="1361383"/>
          <a:ext cx="10090297" cy="356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107">
                  <a:extLst>
                    <a:ext uri="{9D8B030D-6E8A-4147-A177-3AD203B41FA5}">
                      <a16:colId xmlns:a16="http://schemas.microsoft.com/office/drawing/2014/main" val="22761915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199643491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405009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38856769"/>
                    </a:ext>
                  </a:extLst>
                </a:gridCol>
              </a:tblGrid>
              <a:tr h="890268">
                <a:tc>
                  <a:txBody>
                    <a:bodyPr/>
                    <a:lstStyle/>
                    <a:p>
                      <a:pPr algn="ctr"/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22401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6809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Start spending at t=1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662748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Spend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3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05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 </a:t>
                </a:r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=20+5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8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76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 </a:t>
                </a:r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=22.5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8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209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=25&gt;22.5=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Save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705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7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41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20&gt;15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7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C5BC5-7151-1444-A400-909A3960177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/>
              <a:t>Depress the value of the bad course of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/>
              <a:t>Increase the value of the optimal course of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/>
              <a:t>Force the agent to maintain the optimal course of action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555298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694B97F-5DAE-6617-21CE-838B60557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28351"/>
              </p:ext>
            </p:extLst>
          </p:nvPr>
        </p:nvGraphicFramePr>
        <p:xfrm>
          <a:off x="1050851" y="1361383"/>
          <a:ext cx="10090297" cy="44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107">
                  <a:extLst>
                    <a:ext uri="{9D8B030D-6E8A-4147-A177-3AD203B41FA5}">
                      <a16:colId xmlns:a16="http://schemas.microsoft.com/office/drawing/2014/main" val="22761915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199643491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40500968"/>
                    </a:ext>
                  </a:extLst>
                </a:gridCol>
                <a:gridCol w="2150730">
                  <a:extLst>
                    <a:ext uri="{9D8B030D-6E8A-4147-A177-3AD203B41FA5}">
                      <a16:colId xmlns:a16="http://schemas.microsoft.com/office/drawing/2014/main" val="3038856769"/>
                    </a:ext>
                  </a:extLst>
                </a:gridCol>
              </a:tblGrid>
              <a:tr h="890268">
                <a:tc>
                  <a:txBody>
                    <a:bodyPr/>
                    <a:lstStyle/>
                    <a:p>
                      <a:pPr algn="ctr"/>
                      <a:endParaRPr lang="en-AU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i="1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AU" sz="2800" dirty="0">
                          <a:solidFill>
                            <a:schemeClr val="tx1"/>
                          </a:solidFill>
                        </a:rPr>
                        <a:t> =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22401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96809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Start spending at t=1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662748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Spend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30451"/>
                  </a:ext>
                </a:extLst>
              </a:tr>
              <a:tr h="890268">
                <a:tc>
                  <a:txBody>
                    <a:bodyPr/>
                    <a:lstStyle/>
                    <a:p>
                      <a:r>
                        <a:rPr lang="en-AU" sz="2800" dirty="0"/>
                        <a:t>Lay-by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68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511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=0.5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20+0.5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00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=10+0.5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10+0.5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marL="0" lvl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81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Lay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by</m:t>
                          </m:r>
                        </m:e>
                      </m:d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0+0.5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lvl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994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L="457200" lvl="2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Sophisticated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Lay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by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AU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62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E25FD-DB09-B04E-89AB-DCF4B4BA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33"/>
            <a:ext cx="12192000" cy="57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5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560D60FD-0EBE-334F-95CD-CF2C5F96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81"/>
          <a:stretch/>
        </p:blipFill>
        <p:spPr>
          <a:xfrm>
            <a:off x="5101399" y="0"/>
            <a:ext cx="7090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9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507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  <a:p>
                <a:pPr lvl="1"/>
                <a:endParaRPr lang="en-AU" sz="3600" dirty="0">
                  <a:solidFill>
                    <a:schemeClr val="tx1"/>
                  </a:solidFill>
                </a:endParaRPr>
              </a:p>
              <a:p>
                <a:pPr lvl="1"/>
                <a:endParaRPr lang="en-AU" sz="36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6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smoking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)=5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  <a:p>
                <a:pPr lvl="1"/>
                <a:endParaRPr lang="en-AU" sz="36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healthy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 b="-93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78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</m:oMath>
                  </m:oMathPara>
                </a14:m>
                <a:endParaRPr lang="en-AU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3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healthy</m:t>
                        </m:r>
                      </m:e>
                    </m:d>
                    <m:r>
                      <a:rPr lang="en-AU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𝛽𝛿</m:t>
                    </m:r>
                  </m:oMath>
                </a14:m>
                <a:r>
                  <a:rPr lang="en-AU" sz="3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AU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AU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3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healthy</m:t>
                        </m:r>
                      </m:e>
                    </m:d>
                  </m:oMath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b="-27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9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4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4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4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28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smoking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=2.5</m:t>
                      </m:r>
                    </m:oMath>
                  </m:oMathPara>
                </a14:m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3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healthy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=4</m:t>
                      </m:r>
                    </m:oMath>
                  </m:oMathPara>
                </a14:m>
                <a:endParaRPr lang="en-AU" sz="3200" dirty="0"/>
              </a:p>
              <a:p>
                <a:pPr lvl="1">
                  <a:spcAft>
                    <a:spcPts val="1200"/>
                  </a:spcAft>
                </a:pPr>
                <a:endParaRPr lang="en-AU" sz="3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34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E25FD-DB09-B04E-89AB-DCF4B4BA2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33"/>
            <a:ext cx="12192000" cy="57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8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stickK</m:t>
                          </m:r>
                          <m: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lost</m:t>
                          </m:r>
                          <m: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stake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=2.5</m:t>
                      </m:r>
                    </m:oMath>
                  </m:oMathPara>
                </a14:m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stickK</m:t>
                          </m:r>
                          <m: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=4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538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smoking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=2.5</m:t>
                      </m:r>
                    </m:oMath>
                  </m:oMathPara>
                </a14:m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2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stickK</m:t>
                          </m:r>
                          <m: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AU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AU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=4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11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F90D43B-6DFD-00D3-B6E4-B1C999C7B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89" b="4752"/>
          <a:stretch/>
        </p:blipFill>
        <p:spPr>
          <a:xfrm>
            <a:off x="4542971" y="0"/>
            <a:ext cx="7649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exercise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television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unhealthy</m:t>
                          </m:r>
                        </m:e>
                      </m:d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098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38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exercise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exercise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=0+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0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television</m:t>
                    </m:r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A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television</m:t>
                        </m:r>
                      </m:e>
                    </m:d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A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A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un</m:t>
                        </m:r>
                        <m:r>
                          <m:rPr>
                            <m:sty m:val="p"/>
                          </m:rPr>
                          <a:rPr lang="en-AU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healthy</m:t>
                        </m:r>
                      </m:e>
                    </m:d>
                  </m:oMath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=6+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54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exercise</m:t>
                      </m:r>
                      <m: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massage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exercise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massage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healthy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2626D17-E823-A345-8F42-C2DEA3BC0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6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</p:spPr>
            <p:txBody>
              <a:bodyPr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4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4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4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4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4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sty m:val="p"/>
                            </m:rPr>
                            <a:rPr lang="en-AU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ood</m:t>
                          </m:r>
                        </m:e>
                      </m:d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sty m:val="p"/>
                            </m:rPr>
                            <a:rPr lang="en-AU" sz="36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rea</m:t>
                          </m:r>
                          <m:r>
                            <m:rPr>
                              <m:sty m:val="p"/>
                            </m:rPr>
                            <a:rPr lang="en-AU" sz="3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AU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28">
                <a:extLst>
                  <a:ext uri="{FF2B5EF4-FFF2-40B4-BE49-F238E27FC236}">
                    <a16:creationId xmlns:a16="http://schemas.microsoft.com/office/drawing/2014/main" id="{DF23BFBC-8ECB-6C65-1B64-86FB987696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27854" y="1388298"/>
                <a:ext cx="10957594" cy="4081404"/>
              </a:xfrm>
              <a:blipFill>
                <a:blip r:embed="rId2"/>
                <a:stretch>
                  <a:fillRect b="-177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6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56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96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=10&gt;8=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44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22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18728</TotalTime>
  <Words>744</Words>
  <Application>Microsoft Macintosh PowerPoint</Application>
  <PresentationFormat>Widescreen</PresentationFormat>
  <Paragraphs>202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81</cp:revision>
  <dcterms:created xsi:type="dcterms:W3CDTF">2022-02-14T06:08:26Z</dcterms:created>
  <dcterms:modified xsi:type="dcterms:W3CDTF">2025-08-20T00:07:33Z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